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66" r:id="rId2"/>
    <p:sldId id="270" r:id="rId3"/>
    <p:sldId id="269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</p:sldIdLst>
  <p:sldSz cx="10799763" cy="7199313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0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11410A-D600-45D7-BBBB-715BF3E6F202}" type="datetimeFigureOut">
              <a:rPr lang="cs-CZ" smtClean="0"/>
              <a:t>08.10.2019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BC9763-09CA-4508-BD53-83503CD3398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42684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178222"/>
            <a:ext cx="9179799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3781306"/>
            <a:ext cx="8099822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cs-CZ" smtClean="0"/>
              <a:t>Kliknutím lze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88620-858C-488A-87C0-1E81A4353C07}" type="datetimeFigureOut">
              <a:rPr lang="cs-CZ" smtClean="0"/>
              <a:t>08.10.2019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A1BD6-268A-4F74-9634-AEB3B14BF3A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95385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88620-858C-488A-87C0-1E81A4353C07}" type="datetimeFigureOut">
              <a:rPr lang="cs-CZ" smtClean="0"/>
              <a:t>08.10.2019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A1BD6-268A-4F74-9634-AEB3B14BF3A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56907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383297"/>
            <a:ext cx="2328699" cy="6101085"/>
          </a:xfrm>
        </p:spPr>
        <p:txBody>
          <a:bodyPr vert="eaVert"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383297"/>
            <a:ext cx="6851100" cy="6101085"/>
          </a:xfrm>
        </p:spPr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88620-858C-488A-87C0-1E81A4353C07}" type="datetimeFigureOut">
              <a:rPr lang="cs-CZ" smtClean="0"/>
              <a:t>08.10.2019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A1BD6-268A-4F74-9634-AEB3B14BF3A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54953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88620-858C-488A-87C0-1E81A4353C07}" type="datetimeFigureOut">
              <a:rPr lang="cs-CZ" smtClean="0"/>
              <a:t>08.10.2019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A1BD6-268A-4F74-9634-AEB3B14BF3A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34992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1794831"/>
            <a:ext cx="9314796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4817876"/>
            <a:ext cx="9314796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88620-858C-488A-87C0-1E81A4353C07}" type="datetimeFigureOut">
              <a:rPr lang="cs-CZ" smtClean="0"/>
              <a:t>08.10.2019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A1BD6-268A-4F74-9634-AEB3B14BF3A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29068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1916484"/>
            <a:ext cx="4589899" cy="456789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1916484"/>
            <a:ext cx="4589899" cy="456789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88620-858C-488A-87C0-1E81A4353C07}" type="datetimeFigureOut">
              <a:rPr lang="cs-CZ" smtClean="0"/>
              <a:t>08.10.2019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A1BD6-268A-4F74-9634-AEB3B14BF3A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1222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383299"/>
            <a:ext cx="9314796" cy="1391534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1764832"/>
            <a:ext cx="4568805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2629749"/>
            <a:ext cx="4568805" cy="3867965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1764832"/>
            <a:ext cx="4591306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2629749"/>
            <a:ext cx="4591306" cy="3867965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88620-858C-488A-87C0-1E81A4353C07}" type="datetimeFigureOut">
              <a:rPr lang="cs-CZ" smtClean="0"/>
              <a:t>08.10.2019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A1BD6-268A-4F74-9634-AEB3B14BF3A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82756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88620-858C-488A-87C0-1E81A4353C07}" type="datetimeFigureOut">
              <a:rPr lang="cs-CZ" smtClean="0"/>
              <a:t>08.10.2019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A1BD6-268A-4F74-9634-AEB3B14BF3A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47446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88620-858C-488A-87C0-1E81A4353C07}" type="datetimeFigureOut">
              <a:rPr lang="cs-CZ" smtClean="0"/>
              <a:t>08.10.2019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A1BD6-268A-4F74-9634-AEB3B14BF3A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809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1036570"/>
            <a:ext cx="5467380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88620-858C-488A-87C0-1E81A4353C07}" type="datetimeFigureOut">
              <a:rPr lang="cs-CZ" smtClean="0"/>
              <a:t>08.10.2019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A1BD6-268A-4F74-9634-AEB3B14BF3A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9226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1036570"/>
            <a:ext cx="5467380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cs-CZ" smtClean="0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88620-858C-488A-87C0-1E81A4353C07}" type="datetimeFigureOut">
              <a:rPr lang="cs-CZ" smtClean="0"/>
              <a:t>08.10.2019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A1BD6-268A-4F74-9634-AEB3B14BF3A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4188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383299"/>
            <a:ext cx="9314796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1916484"/>
            <a:ext cx="9314796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88620-858C-488A-87C0-1E81A4353C07}" type="datetimeFigureOut">
              <a:rPr lang="cs-CZ" smtClean="0"/>
              <a:t>08.10.2019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6672698"/>
            <a:ext cx="3644920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8A1BD6-268A-4F74-9634-AEB3B14BF3A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08406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59937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png"/><Relationship Id="rId7" Type="http://schemas.openxmlformats.org/officeDocument/2006/relationships/image" Target="../media/image20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png"/><Relationship Id="rId9" Type="http://schemas.openxmlformats.org/officeDocument/2006/relationships/image" Target="../media/image2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4.emf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7.emf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7" Type="http://schemas.openxmlformats.org/officeDocument/2006/relationships/image" Target="../media/image43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Text Box 21"/>
          <p:cNvSpPr txBox="1">
            <a:spLocks noChangeArrowheads="1"/>
          </p:cNvSpPr>
          <p:nvPr/>
        </p:nvSpPr>
        <p:spPr bwMode="auto">
          <a:xfrm>
            <a:off x="6840000" y="6120000"/>
            <a:ext cx="365997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cs-CZ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Enormní zvýšení relativní chyby </a:t>
            </a:r>
            <a:endParaRPr lang="cs-CZ" b="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cs-CZ" b="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při </a:t>
            </a:r>
            <a:r>
              <a:rPr lang="cs-CZ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odčítání velmi blízkých hodnot!</a:t>
            </a:r>
            <a:endParaRPr lang="en-US" b="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15"/>
          <p:cNvSpPr>
            <a:spLocks noChangeArrowheads="1"/>
          </p:cNvSpPr>
          <p:nvPr/>
        </p:nvSpPr>
        <p:spPr bwMode="auto">
          <a:xfrm>
            <a:off x="180000" y="180000"/>
            <a:ext cx="10440000" cy="720000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lIns="360000" anchor="ctr"/>
          <a:lstStyle/>
          <a:p>
            <a:r>
              <a:rPr lang="cs-CZ" sz="2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Maximální chyba</a:t>
            </a:r>
            <a:endParaRPr lang="en-US" sz="2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ovéPole 1"/>
          <p:cNvSpPr txBox="1"/>
          <p:nvPr/>
        </p:nvSpPr>
        <p:spPr bwMode="auto">
          <a:xfrm>
            <a:off x="719998" y="1440000"/>
            <a:ext cx="9360000" cy="507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nepřímá měření </a:t>
            </a: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 </a:t>
            </a: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hrubý, řádový odhad nejistoty měření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neúplná čísla: 		nechť</a:t>
            </a:r>
          </a:p>
          <a:p>
            <a:endParaRPr lang="cs-CZ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cs-CZ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cs-CZ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b="1" dirty="0" smtClean="0">
                <a:latin typeface="Arial" panose="020B0604020202020204" pitchFamily="34" charset="0"/>
                <a:cs typeface="Arial" panose="020B0604020202020204" pitchFamily="34" charset="0"/>
              </a:rPr>
              <a:t>součet</a:t>
            </a:r>
          </a:p>
          <a:p>
            <a:pPr marL="742950" lvl="1" indent="-285750">
              <a:buFont typeface="Symbol" panose="05050102010706020507" pitchFamily="18" charset="2"/>
              <a:buChar char=""/>
            </a:pPr>
            <a:endParaRPr lang="cs-CZ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Symbol" panose="05050102010706020507" pitchFamily="18" charset="2"/>
              <a:buChar char=""/>
            </a:pP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absolutní maximální chyba</a:t>
            </a:r>
          </a:p>
          <a:p>
            <a:pPr marL="742950" lvl="1" indent="-285750">
              <a:buFont typeface="Symbol" panose="05050102010706020507" pitchFamily="18" charset="2"/>
              <a:buChar char=""/>
            </a:pPr>
            <a:endParaRPr lang="cs-CZ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Symbol" panose="05050102010706020507" pitchFamily="18" charset="2"/>
              <a:buChar char=""/>
            </a:pP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relativní maximální chyba</a:t>
            </a:r>
            <a:endParaRPr lang="cs-CZ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b="1" dirty="0" smtClean="0">
                <a:latin typeface="Arial" panose="020B0604020202020204" pitchFamily="34" charset="0"/>
                <a:cs typeface="Arial" panose="020B0604020202020204" pitchFamily="34" charset="0"/>
              </a:rPr>
              <a:t>rozdíl</a:t>
            </a:r>
            <a:endParaRPr lang="cs-CZ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Symbol" panose="05050102010706020507" pitchFamily="18" charset="2"/>
              <a:buChar char=""/>
            </a:pPr>
            <a:endParaRPr lang="cs-CZ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Symbol" panose="05050102010706020507" pitchFamily="18" charset="2"/>
              <a:buChar char=""/>
            </a:pP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absolutní maximální chyba</a:t>
            </a:r>
          </a:p>
          <a:p>
            <a:pPr marL="742950" lvl="1" indent="-285750">
              <a:buFont typeface="Symbol" panose="05050102010706020507" pitchFamily="18" charset="2"/>
              <a:buChar char=""/>
            </a:pPr>
            <a:endParaRPr lang="cs-CZ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Symbol" panose="05050102010706020507" pitchFamily="18" charset="2"/>
              <a:buChar char=""/>
            </a:pP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relativní maximální chyba</a:t>
            </a:r>
          </a:p>
        </p:txBody>
      </p:sp>
      <p:pic>
        <p:nvPicPr>
          <p:cNvPr id="31" name="Picture 2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5360" y="1998266"/>
            <a:ext cx="1704975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2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1632" y="2003734"/>
            <a:ext cx="1600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2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69182" y="3093066"/>
            <a:ext cx="4581525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2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83783" y="3667704"/>
            <a:ext cx="201930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2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69182" y="4077279"/>
            <a:ext cx="21621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2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83783" y="5029779"/>
            <a:ext cx="450532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2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683783" y="5512629"/>
            <a:ext cx="19621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3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769508" y="5967070"/>
            <a:ext cx="1847850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Obdélník 12"/>
          <p:cNvSpPr/>
          <p:nvPr/>
        </p:nvSpPr>
        <p:spPr bwMode="auto">
          <a:xfrm>
            <a:off x="4680000" y="3599998"/>
            <a:ext cx="2160000" cy="1260000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cs-CZ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bdélník 13"/>
          <p:cNvSpPr/>
          <p:nvPr/>
        </p:nvSpPr>
        <p:spPr bwMode="auto">
          <a:xfrm>
            <a:off x="4680000" y="5508000"/>
            <a:ext cx="2160000" cy="1260000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cs-CZ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23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5" descr="front_pan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000" y="1440000"/>
            <a:ext cx="4320000" cy="22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15"/>
          <p:cNvSpPr>
            <a:spLocks noChangeArrowheads="1"/>
          </p:cNvSpPr>
          <p:nvPr/>
        </p:nvSpPr>
        <p:spPr bwMode="auto">
          <a:xfrm>
            <a:off x="180000" y="180000"/>
            <a:ext cx="10440000" cy="720000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lIns="360000" anchor="ctr"/>
          <a:lstStyle/>
          <a:p>
            <a:r>
              <a:rPr lang="cs-CZ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Digitální </a:t>
            </a:r>
            <a:r>
              <a:rPr lang="cs-CZ" sz="2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měřicí přístroje</a:t>
            </a:r>
            <a:endParaRPr lang="en-US" sz="2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ovéPole 15"/>
          <p:cNvSpPr txBox="1"/>
          <p:nvPr/>
        </p:nvSpPr>
        <p:spPr bwMode="auto">
          <a:xfrm>
            <a:off x="719998" y="1440000"/>
            <a:ext cx="50400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maximální chyba se vyjadřuje v procentech naměřené hodnoty + násobek řádu poslední platné číslice zobrazené na displeji</a:t>
            </a:r>
          </a:p>
        </p:txBody>
      </p:sp>
      <p:graphicFrame>
        <p:nvGraphicFramePr>
          <p:cNvPr id="129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671426"/>
              </p:ext>
            </p:extLst>
          </p:nvPr>
        </p:nvGraphicFramePr>
        <p:xfrm>
          <a:off x="1080656" y="4140000"/>
          <a:ext cx="8625400" cy="2773680"/>
        </p:xfrm>
        <a:graphic>
          <a:graphicData uri="http://schemas.openxmlformats.org/drawingml/2006/table">
            <a:tbl>
              <a:tblPr/>
              <a:tblGrid>
                <a:gridCol w="2435628"/>
                <a:gridCol w="4355869"/>
                <a:gridCol w="1833903"/>
              </a:tblGrid>
              <a:tr h="136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4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Základní funkce </a:t>
                      </a:r>
                      <a:endParaRPr kumimoji="0" lang="cs-CZ" sz="1400" b="0" i="0" u="none" strike="noStrike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4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Rozsah </a:t>
                      </a:r>
                      <a:endParaRPr kumimoji="0" lang="cs-CZ" sz="1400" b="0" i="0" u="none" strike="noStrike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4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Přesnost </a:t>
                      </a:r>
                      <a:endParaRPr kumimoji="0" lang="cs-CZ" sz="1400" b="0" i="0" u="none" strike="noStrike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36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Měření DC napětí </a:t>
                      </a:r>
                      <a:endParaRPr kumimoji="0" lang="cs-CZ" sz="1200" b="0" i="0" u="none" strike="noStrike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600mV / 6V / 60V / 600V /1000V </a:t>
                      </a:r>
                      <a:endParaRPr kumimoji="0" lang="cs-CZ" sz="1200" b="0" i="0" u="none" strike="noStrike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+/- (0,3% + 2) </a:t>
                      </a:r>
                      <a:endParaRPr kumimoji="0" lang="cs-CZ" sz="1200" b="0" i="0" u="none" strike="noStrike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6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Měření AC napětí </a:t>
                      </a:r>
                      <a:endParaRPr kumimoji="0" lang="cs-CZ" sz="1200" b="0" i="0" u="none" strike="noStrike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600mV / 6V / 60V / 600V /1000V </a:t>
                      </a:r>
                      <a:endParaRPr kumimoji="0" lang="cs-CZ" sz="1200" b="0" i="0" u="none" strike="noStrike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+/- (0,6% + 5) </a:t>
                      </a:r>
                      <a:endParaRPr kumimoji="0" lang="cs-CZ" sz="1200" b="0" i="0" u="none" strike="noStrike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6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Měření DC proudu </a:t>
                      </a:r>
                      <a:endParaRPr kumimoji="0" lang="cs-CZ" sz="1200" b="0" i="0" u="none" strike="noStrike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600μA / 6000μA / 60mA / 600mA / 10A </a:t>
                      </a:r>
                      <a:endParaRPr kumimoji="0" lang="cs-CZ" sz="1200" b="0" i="0" u="none" strike="noStrike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+/- (0,5% + 3) </a:t>
                      </a:r>
                      <a:endParaRPr kumimoji="0" lang="cs-CZ" sz="1200" b="0" i="0" u="none" strike="noStrike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6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Měření AC proudu </a:t>
                      </a:r>
                      <a:endParaRPr kumimoji="0" lang="cs-CZ" sz="1200" b="0" i="0" u="none" strike="noStrike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600μA / 6000μA / 60mA / 600mA / 10A </a:t>
                      </a:r>
                      <a:endParaRPr kumimoji="0" lang="cs-CZ" sz="1200" b="0" i="0" u="none" strike="noStrike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+/- (1% + 5) </a:t>
                      </a:r>
                      <a:endParaRPr kumimoji="0" lang="cs-CZ" sz="1200" b="0" i="0" u="none" strike="noStrike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6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Měření odporu </a:t>
                      </a:r>
                      <a:endParaRPr kumimoji="0" lang="cs-CZ" sz="1200" b="0" i="0" u="none" strike="noStrike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600Ω / 6kΩ / 60kΩ / 600kΩ / 6MΩ / 60MΩ </a:t>
                      </a:r>
                      <a:endParaRPr kumimoji="0" lang="cs-CZ" sz="1200" b="0" i="0" u="none" strike="noStrike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+/- (0,5% + 2) </a:t>
                      </a:r>
                      <a:endParaRPr kumimoji="0" lang="cs-CZ" sz="1200" b="0" i="0" u="none" strike="noStrike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6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Měření kapacity </a:t>
                      </a:r>
                      <a:endParaRPr kumimoji="0" lang="cs-CZ" sz="1200" b="0" i="0" u="none" strike="noStrike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6nF / 60nF / 600nF / 6mF / 60mF / 600mF / 6mF </a:t>
                      </a:r>
                      <a:endParaRPr kumimoji="0" lang="cs-CZ" sz="1200" b="0" i="0" u="none" strike="noStrike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+/- (2% + 5) </a:t>
                      </a:r>
                      <a:endParaRPr kumimoji="0" lang="cs-CZ" sz="1200" b="0" i="0" u="none" strike="noStrike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6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Měření teploty ve °C </a:t>
                      </a:r>
                      <a:endParaRPr kumimoji="0" lang="cs-CZ" sz="1200" b="0" i="0" u="none" strike="noStrike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- 40°C až do + 1000°C </a:t>
                      </a:r>
                      <a:endParaRPr kumimoji="0" lang="cs-CZ" sz="1200" b="0" i="0" u="none" strike="noStrike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+/- (1% + 3) </a:t>
                      </a:r>
                      <a:endParaRPr kumimoji="0" lang="cs-CZ" sz="1200" b="0" i="0" u="none" strike="noStrike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6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Měření teploty ve °F </a:t>
                      </a:r>
                      <a:endParaRPr kumimoji="0" lang="cs-CZ" sz="1200" b="0" i="0" u="none" strike="noStrike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- 40°F až do + 1832°F </a:t>
                      </a:r>
                      <a:endParaRPr kumimoji="0" lang="cs-CZ" sz="1200" b="0" i="0" u="none" strike="noStrike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+/- (1,5% + 5) </a:t>
                      </a:r>
                      <a:endParaRPr kumimoji="0" lang="cs-CZ" sz="1200" b="0" i="0" u="none" strike="noStrike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6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Měření kmitočtu </a:t>
                      </a:r>
                      <a:endParaRPr kumimoji="0" lang="cs-CZ" sz="1200" b="0" i="0" u="none" strike="noStrike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60Hz / 60kHz / 600kHz / 6MHz / 60MHz </a:t>
                      </a:r>
                      <a:endParaRPr kumimoji="0" lang="cs-CZ" sz="1200" b="0" i="0" u="none" strike="noStrike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+/- (0,1% + 3) </a:t>
                      </a:r>
                      <a:endParaRPr kumimoji="0" lang="cs-CZ" sz="1200" b="0" i="0" u="none" strike="noStrike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1" name="Oval 43"/>
          <p:cNvSpPr>
            <a:spLocks noChangeArrowheads="1"/>
          </p:cNvSpPr>
          <p:nvPr/>
        </p:nvSpPr>
        <p:spPr bwMode="auto">
          <a:xfrm>
            <a:off x="8057634" y="1854886"/>
            <a:ext cx="360363" cy="719137"/>
          </a:xfrm>
          <a:prstGeom prst="ellipse">
            <a:avLst/>
          </a:prstGeom>
          <a:noFill/>
          <a:ln w="127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cs-CZ" altLang="cs-CZ"/>
          </a:p>
        </p:txBody>
      </p:sp>
      <p:cxnSp>
        <p:nvCxnSpPr>
          <p:cNvPr id="3" name="Přímá spojnice 2"/>
          <p:cNvCxnSpPr>
            <a:endCxn id="131" idx="4"/>
          </p:cNvCxnSpPr>
          <p:nvPr/>
        </p:nvCxnSpPr>
        <p:spPr>
          <a:xfrm flipH="1" flipV="1">
            <a:off x="8237816" y="2574023"/>
            <a:ext cx="573675" cy="1889912"/>
          </a:xfrm>
          <a:prstGeom prst="line">
            <a:avLst/>
          </a:prstGeom>
          <a:ln w="12700">
            <a:solidFill>
              <a:srgbClr val="0070C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28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1980000"/>
            <a:ext cx="6840000" cy="3573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15"/>
          <p:cNvSpPr>
            <a:spLocks noChangeArrowheads="1"/>
          </p:cNvSpPr>
          <p:nvPr/>
        </p:nvSpPr>
        <p:spPr bwMode="auto">
          <a:xfrm>
            <a:off x="180000" y="180000"/>
            <a:ext cx="10440000" cy="720000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lIns="360000" anchor="ctr"/>
          <a:lstStyle/>
          <a:p>
            <a:r>
              <a:rPr lang="cs-CZ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Digitální </a:t>
            </a:r>
            <a:r>
              <a:rPr lang="cs-CZ" sz="2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měřicí přístroje</a:t>
            </a:r>
            <a:endParaRPr lang="en-US" sz="2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ovéPole 15"/>
          <p:cNvSpPr txBox="1"/>
          <p:nvPr/>
        </p:nvSpPr>
        <p:spPr bwMode="auto">
          <a:xfrm>
            <a:off x="719998" y="1440000"/>
            <a:ext cx="9360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Příklad:	</a:t>
            </a: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Na přístroji </a:t>
            </a:r>
            <a:r>
              <a:rPr lang="cs-CZ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Metex</a:t>
            </a:r>
            <a:r>
              <a:rPr lang="cs-CZ" b="1" dirty="0" smtClean="0">
                <a:latin typeface="Arial" panose="020B0604020202020204" pitchFamily="34" charset="0"/>
                <a:cs typeface="Arial" panose="020B0604020202020204" pitchFamily="34" charset="0"/>
              </a:rPr>
              <a:t> 3850</a:t>
            </a: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 naměříme hodnotu stejnosměrného napětí 			</a:t>
            </a:r>
            <a:r>
              <a:rPr lang="cs-CZ" i="1" dirty="0" smtClean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 = 3.512 V na rozsahu 4 V.</a:t>
            </a:r>
          </a:p>
        </p:txBody>
      </p:sp>
      <p:pic>
        <p:nvPicPr>
          <p:cNvPr id="9" name="Picture 6" descr="Obrázek k produktu M 3850 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000" y="1980000"/>
            <a:ext cx="2160000" cy="3298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ovéPole 9"/>
          <p:cNvSpPr txBox="1"/>
          <p:nvPr/>
        </p:nvSpPr>
        <p:spPr bwMode="auto">
          <a:xfrm>
            <a:off x="719998" y="5580000"/>
            <a:ext cx="9360000" cy="1354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just"/>
            <a:r>
              <a:rPr lang="cs-CZ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Přístroj má 4-místný displej. Podle údajů výrobce je chyba 0.3% naměřené hodnoty plus 0.001 V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cs-CZ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cs-CZ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Výsledek měření je tedy: </a:t>
            </a:r>
            <a:r>
              <a:rPr lang="cs-CZ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1" name="Oval 43"/>
          <p:cNvSpPr>
            <a:spLocks noChangeArrowheads="1"/>
          </p:cNvSpPr>
          <p:nvPr/>
        </p:nvSpPr>
        <p:spPr bwMode="auto">
          <a:xfrm>
            <a:off x="3851394" y="2835788"/>
            <a:ext cx="612541" cy="256546"/>
          </a:xfrm>
          <a:prstGeom prst="ellipse">
            <a:avLst/>
          </a:prstGeom>
          <a:noFill/>
          <a:ln w="127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cs-CZ" altLang="cs-CZ"/>
          </a:p>
        </p:txBody>
      </p:sp>
      <p:sp>
        <p:nvSpPr>
          <p:cNvPr id="12" name="Oval 43"/>
          <p:cNvSpPr>
            <a:spLocks noChangeArrowheads="1"/>
          </p:cNvSpPr>
          <p:nvPr/>
        </p:nvSpPr>
        <p:spPr bwMode="auto">
          <a:xfrm>
            <a:off x="4787457" y="2581677"/>
            <a:ext cx="1089641" cy="494030"/>
          </a:xfrm>
          <a:prstGeom prst="ellipse">
            <a:avLst/>
          </a:prstGeom>
          <a:noFill/>
          <a:ln w="127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cs-CZ" altLang="cs-CZ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572" y="5971714"/>
            <a:ext cx="6254851" cy="641520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7248" y="6552557"/>
            <a:ext cx="2369850" cy="40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1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"/>
          <p:cNvSpPr>
            <a:spLocks noChangeArrowheads="1"/>
          </p:cNvSpPr>
          <p:nvPr/>
        </p:nvSpPr>
        <p:spPr bwMode="auto">
          <a:xfrm>
            <a:off x="180000" y="180000"/>
            <a:ext cx="10440000" cy="720000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lIns="360000" anchor="ctr"/>
          <a:lstStyle/>
          <a:p>
            <a:r>
              <a:rPr lang="cs-CZ" sz="2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Maximální chyba</a:t>
            </a:r>
            <a:endParaRPr lang="en-US" sz="2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ovéPole 1"/>
          <p:cNvSpPr txBox="1"/>
          <p:nvPr/>
        </p:nvSpPr>
        <p:spPr bwMode="auto">
          <a:xfrm>
            <a:off x="719999" y="1440000"/>
            <a:ext cx="3666388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b="1" dirty="0" smtClean="0">
                <a:latin typeface="Arial" panose="020B0604020202020204" pitchFamily="34" charset="0"/>
                <a:cs typeface="Arial" panose="020B0604020202020204" pitchFamily="34" charset="0"/>
              </a:rPr>
              <a:t>součin</a:t>
            </a:r>
          </a:p>
          <a:p>
            <a:pPr marL="742950" lvl="1" indent="-285750">
              <a:buFont typeface="Symbol" panose="05050102010706020507" pitchFamily="18" charset="2"/>
              <a:buChar char=""/>
            </a:pPr>
            <a:endParaRPr lang="cs-CZ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Symbol" panose="05050102010706020507" pitchFamily="18" charset="2"/>
              <a:buChar char=""/>
            </a:pPr>
            <a:endParaRPr lang="cs-CZ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Symbol" panose="05050102010706020507" pitchFamily="18" charset="2"/>
              <a:buChar char=""/>
            </a:pP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absolutní maximální chyba</a:t>
            </a:r>
          </a:p>
          <a:p>
            <a:pPr marL="742950" lvl="1" indent="-285750">
              <a:buFont typeface="Symbol" panose="05050102010706020507" pitchFamily="18" charset="2"/>
              <a:buChar char=""/>
            </a:pPr>
            <a:endParaRPr lang="cs-CZ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cs-CZ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Symbol" panose="05050102010706020507" pitchFamily="18" charset="2"/>
              <a:buChar char=""/>
            </a:pP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relativní maximální chyba</a:t>
            </a:r>
          </a:p>
          <a:p>
            <a:pPr lvl="1"/>
            <a:endParaRPr lang="cs-CZ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cs-CZ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b="1" dirty="0" smtClean="0">
                <a:latin typeface="Arial" panose="020B0604020202020204" pitchFamily="34" charset="0"/>
                <a:cs typeface="Arial" panose="020B0604020202020204" pitchFamily="34" charset="0"/>
              </a:rPr>
              <a:t>podíl</a:t>
            </a:r>
            <a:endParaRPr lang="cs-CZ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Symbol" panose="05050102010706020507" pitchFamily="18" charset="2"/>
              <a:buChar char=""/>
            </a:pPr>
            <a:endParaRPr lang="cs-CZ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Symbol" panose="05050102010706020507" pitchFamily="18" charset="2"/>
              <a:buChar char=""/>
            </a:pPr>
            <a:endParaRPr lang="cs-CZ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Symbol" panose="05050102010706020507" pitchFamily="18" charset="2"/>
              <a:buChar char=""/>
            </a:pP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absolutní maximální chyba</a:t>
            </a:r>
          </a:p>
          <a:p>
            <a:pPr marL="742950" lvl="1" indent="-285750">
              <a:buFont typeface="Symbol" panose="05050102010706020507" pitchFamily="18" charset="2"/>
              <a:buChar char=""/>
            </a:pPr>
            <a:endParaRPr lang="cs-CZ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Symbol" panose="05050102010706020507" pitchFamily="18" charset="2"/>
              <a:buChar char=""/>
            </a:pPr>
            <a:endParaRPr lang="cs-CZ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Symbol" panose="05050102010706020507" pitchFamily="18" charset="2"/>
              <a:buChar char=""/>
            </a:pP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relativní maximální chyba</a:t>
            </a:r>
          </a:p>
        </p:txBody>
      </p:sp>
      <p:pic>
        <p:nvPicPr>
          <p:cNvPr id="13" name="Picture 1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91725" y="1390122"/>
            <a:ext cx="4391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09636" y="3794375"/>
            <a:ext cx="444817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91725" y="2263237"/>
            <a:ext cx="23431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91725" y="2883160"/>
            <a:ext cx="3762375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86387" y="4543308"/>
            <a:ext cx="259080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Skupina 5"/>
          <p:cNvGrpSpPr/>
          <p:nvPr/>
        </p:nvGrpSpPr>
        <p:grpSpPr>
          <a:xfrm>
            <a:off x="4685836" y="5372328"/>
            <a:ext cx="4371975" cy="936104"/>
            <a:chOff x="4685836" y="5372328"/>
            <a:chExt cx="4371975" cy="936104"/>
          </a:xfrm>
        </p:grpSpPr>
        <p:pic>
          <p:nvPicPr>
            <p:cNvPr id="12" name="Picture 24"/>
            <p:cNvPicPr>
              <a:picLocks noChangeAspect="1" noChangeArrowheads="1"/>
            </p:cNvPicPr>
            <p:nvPr/>
          </p:nvPicPr>
          <p:blipFill>
            <a:blip r:embed="rId7" cstate="print"/>
            <a:srcRect t="12251"/>
            <a:stretch>
              <a:fillRect/>
            </a:stretch>
          </p:blipFill>
          <p:spPr bwMode="auto">
            <a:xfrm>
              <a:off x="4685836" y="5372328"/>
              <a:ext cx="4371975" cy="936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Lichoběžník 4"/>
            <p:cNvSpPr/>
            <p:nvPr/>
          </p:nvSpPr>
          <p:spPr>
            <a:xfrm>
              <a:off x="4945857" y="5807869"/>
              <a:ext cx="188117" cy="158751"/>
            </a:xfrm>
            <a:prstGeom prst="trapezoid">
              <a:avLst>
                <a:gd name="adj" fmla="val 2222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pic>
          <p:nvPicPr>
            <p:cNvPr id="20" name="Picture 23"/>
            <p:cNvPicPr>
              <a:picLocks noChangeAspect="1" noChangeArrowheads="1"/>
            </p:cNvPicPr>
            <p:nvPr/>
          </p:nvPicPr>
          <p:blipFill rotWithShape="1">
            <a:blip r:embed="rId6" cstate="print"/>
            <a:srcRect l="20966" t="33488" r="71927" b="34278"/>
            <a:stretch/>
          </p:blipFill>
          <p:spPr bwMode="auto">
            <a:xfrm>
              <a:off x="4976020" y="5759451"/>
              <a:ext cx="184150" cy="27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Obdélník 14"/>
          <p:cNvSpPr/>
          <p:nvPr/>
        </p:nvSpPr>
        <p:spPr bwMode="auto">
          <a:xfrm>
            <a:off x="4680000" y="2268000"/>
            <a:ext cx="3780000" cy="1440000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cs-CZ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bdélník 17"/>
          <p:cNvSpPr/>
          <p:nvPr/>
        </p:nvSpPr>
        <p:spPr bwMode="auto">
          <a:xfrm>
            <a:off x="4679999" y="4572000"/>
            <a:ext cx="4320000" cy="1728000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cs-CZ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09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"/>
          <p:cNvSpPr>
            <a:spLocks noChangeArrowheads="1"/>
          </p:cNvSpPr>
          <p:nvPr/>
        </p:nvSpPr>
        <p:spPr bwMode="auto">
          <a:xfrm>
            <a:off x="180000" y="180000"/>
            <a:ext cx="10440000" cy="720000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lIns="360000" anchor="ctr"/>
          <a:lstStyle/>
          <a:p>
            <a:r>
              <a:rPr lang="cs-CZ" sz="2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Maximální chyba</a:t>
            </a:r>
            <a:endParaRPr lang="en-US" sz="2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ovéPole 1"/>
          <p:cNvSpPr txBox="1"/>
          <p:nvPr/>
        </p:nvSpPr>
        <p:spPr bwMode="auto">
          <a:xfrm>
            <a:off x="719999" y="1440000"/>
            <a:ext cx="6006773" cy="5632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b="1" dirty="0" smtClean="0">
                <a:latin typeface="Arial" panose="020B0604020202020204" pitchFamily="34" charset="0"/>
                <a:cs typeface="Arial" panose="020B0604020202020204" pitchFamily="34" charset="0"/>
              </a:rPr>
              <a:t>mocnina</a:t>
            </a:r>
          </a:p>
          <a:p>
            <a:pPr marL="742950" lvl="1" indent="-285750">
              <a:buFont typeface="Symbol" panose="05050102010706020507" pitchFamily="18" charset="2"/>
              <a:buChar char=""/>
            </a:pPr>
            <a:endParaRPr lang="cs-CZ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Symbol" panose="05050102010706020507" pitchFamily="18" charset="2"/>
              <a:buChar char=""/>
            </a:pP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absolutní maximální chyba</a:t>
            </a:r>
          </a:p>
          <a:p>
            <a:pPr marL="742950" lvl="1" indent="-285750">
              <a:buFont typeface="Symbol" panose="05050102010706020507" pitchFamily="18" charset="2"/>
              <a:buChar char=""/>
            </a:pPr>
            <a:endParaRPr lang="cs-CZ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Symbol" panose="05050102010706020507" pitchFamily="18" charset="2"/>
              <a:buChar char=""/>
            </a:pP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relativní maximální chyba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oznámka</a:t>
            </a:r>
            <a:r>
              <a:rPr lang="cs-CZ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(pomůcka)		pravidla o derivování</a:t>
            </a:r>
          </a:p>
          <a:p>
            <a:pPr marL="3943350" lvl="8" indent="-285750">
              <a:buFont typeface="Symbol" panose="05050102010706020507" pitchFamily="18" charset="2"/>
              <a:buChar char="-"/>
            </a:pPr>
            <a:endParaRPr lang="cs-CZ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43350" lvl="8" indent="-285750">
              <a:buFont typeface="Symbol" panose="05050102010706020507" pitchFamily="18" charset="2"/>
              <a:buChar char="-"/>
            </a:pP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součtu</a:t>
            </a:r>
          </a:p>
          <a:p>
            <a:pPr marL="3943350" lvl="8" indent="-285750">
              <a:buFont typeface="Symbol" panose="05050102010706020507" pitchFamily="18" charset="2"/>
              <a:buChar char="-"/>
            </a:pPr>
            <a:endParaRPr lang="cs-CZ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43350" lvl="8" indent="-285750">
              <a:buFont typeface="Symbol" panose="05050102010706020507" pitchFamily="18" charset="2"/>
              <a:buChar char="-"/>
            </a:pP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rozdílu</a:t>
            </a:r>
          </a:p>
          <a:p>
            <a:pPr marL="3943350" lvl="8" indent="-285750">
              <a:buFont typeface="Symbol" panose="05050102010706020507" pitchFamily="18" charset="2"/>
              <a:buChar char="-"/>
            </a:pPr>
            <a:endParaRPr lang="cs-CZ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43350" lvl="8" indent="-285750">
              <a:buFont typeface="Symbol" panose="05050102010706020507" pitchFamily="18" charset="2"/>
              <a:buChar char="-"/>
            </a:pP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součinu</a:t>
            </a:r>
          </a:p>
          <a:p>
            <a:pPr marL="3943350" lvl="8" indent="-285750">
              <a:buFont typeface="Symbol" panose="05050102010706020507" pitchFamily="18" charset="2"/>
              <a:buChar char="-"/>
            </a:pPr>
            <a:endParaRPr lang="cs-CZ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43350" lvl="8" indent="-285750">
              <a:buFont typeface="Symbol" panose="05050102010706020507" pitchFamily="18" charset="2"/>
              <a:buChar char="-"/>
            </a:pP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podílu</a:t>
            </a:r>
          </a:p>
          <a:p>
            <a:pPr marL="3943350" lvl="8" indent="-285750">
              <a:buFont typeface="Symbol" panose="05050102010706020507" pitchFamily="18" charset="2"/>
              <a:buChar char="-"/>
            </a:pPr>
            <a:endParaRPr lang="cs-CZ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43350" lvl="8" indent="-285750">
              <a:buFont typeface="Symbol" panose="05050102010706020507" pitchFamily="18" charset="2"/>
              <a:buChar char="-"/>
            </a:pP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mocniny</a:t>
            </a:r>
          </a:p>
          <a:p>
            <a:pPr marL="3943350" lvl="8" indent="-285750">
              <a:buFont typeface="Symbol" panose="05050102010706020507" pitchFamily="18" charset="2"/>
              <a:buChar char="-"/>
            </a:pPr>
            <a:endParaRPr lang="cs-CZ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43350" lvl="8" indent="-285750">
              <a:buFont typeface="Symbol" panose="05050102010706020507" pitchFamily="18" charset="2"/>
              <a:buChar char="-"/>
            </a:pP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atd.</a:t>
            </a:r>
          </a:p>
        </p:txBody>
      </p:sp>
      <p:pic>
        <p:nvPicPr>
          <p:cNvPr id="15" name="Picture 2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91725" y="1390122"/>
            <a:ext cx="3305175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04465" y="1936707"/>
            <a:ext cx="22002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66786" y="2579229"/>
            <a:ext cx="13716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Obrázek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0521" y="3845700"/>
            <a:ext cx="1787100" cy="505440"/>
          </a:xfrm>
          <a:prstGeom prst="rect">
            <a:avLst/>
          </a:prstGeom>
        </p:spPr>
      </p:pic>
      <p:pic>
        <p:nvPicPr>
          <p:cNvPr id="4" name="Obrázek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0521" y="4351140"/>
            <a:ext cx="1825950" cy="515160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4774" y="4891239"/>
            <a:ext cx="2331000" cy="573480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9851" y="6061317"/>
            <a:ext cx="1670550" cy="486000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8148" y="5310411"/>
            <a:ext cx="2253300" cy="826200"/>
          </a:xfrm>
          <a:prstGeom prst="rect">
            <a:avLst/>
          </a:prstGeom>
        </p:spPr>
      </p:pic>
      <p:sp>
        <p:nvSpPr>
          <p:cNvPr id="12" name="Obdélník 11"/>
          <p:cNvSpPr/>
          <p:nvPr/>
        </p:nvSpPr>
        <p:spPr bwMode="auto">
          <a:xfrm>
            <a:off x="4680000" y="1908000"/>
            <a:ext cx="2158126" cy="1080000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cs-CZ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64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"/>
          <p:cNvSpPr>
            <a:spLocks noChangeArrowheads="1"/>
          </p:cNvSpPr>
          <p:nvPr/>
        </p:nvSpPr>
        <p:spPr bwMode="auto">
          <a:xfrm>
            <a:off x="180000" y="180000"/>
            <a:ext cx="10440000" cy="720000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lIns="360000" anchor="ctr"/>
          <a:lstStyle/>
          <a:p>
            <a:r>
              <a:rPr lang="cs-CZ" sz="2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Třída přesnosti</a:t>
            </a:r>
            <a:endParaRPr lang="en-US" sz="2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ovéPole 1"/>
          <p:cNvSpPr txBox="1"/>
          <p:nvPr/>
        </p:nvSpPr>
        <p:spPr bwMode="auto">
          <a:xfrm>
            <a:off x="719998" y="1440000"/>
            <a:ext cx="9720000" cy="5632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statistické šetření na sérii vyrobených měřicích přístrojů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nominální hodnota získaná měřením přístrojem s podstatně vyšší přesností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odchylka měření </a:t>
            </a:r>
            <a:r>
              <a:rPr lang="cs-CZ" i="1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cs-CZ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tého</a:t>
            </a: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 přístroje</a:t>
            </a:r>
          </a:p>
          <a:p>
            <a:endParaRPr lang="cs-CZ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b="1" dirty="0" smtClean="0">
                <a:latin typeface="Arial" panose="020B0604020202020204" pitchFamily="34" charset="0"/>
                <a:cs typeface="Arial" panose="020B0604020202020204" pitchFamily="34" charset="0"/>
              </a:rPr>
              <a:t>třída přesnosti</a:t>
            </a: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				rozsah stupnice</a:t>
            </a:r>
          </a:p>
          <a:p>
            <a:endParaRPr lang="cs-CZ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						řada P = 0.1, 0.2, 0.5, 1, 1.5, 2.5</a:t>
            </a:r>
          </a:p>
          <a:p>
            <a:endParaRPr lang="cs-CZ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cs-CZ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rovnoměrné rozdělení* v intervalu (-</a:t>
            </a:r>
            <a:r>
              <a:rPr lang="cs-CZ" i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cs-CZ" i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	→ chyba naměřené veličiny</a:t>
            </a:r>
          </a:p>
          <a:p>
            <a:endParaRPr lang="cs-CZ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cs-CZ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normální rozdělení*: v </a:t>
            </a: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intervalu </a:t>
            </a: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(-</a:t>
            </a:r>
            <a:r>
              <a:rPr lang="cs-CZ" dirty="0">
                <a:latin typeface="Symbol" panose="05050102010706020507" pitchFamily="18" charset="2"/>
                <a:cs typeface="Arial" panose="020B0604020202020204" pitchFamily="34" charset="0"/>
              </a:rPr>
              <a:t> </a:t>
            </a:r>
            <a:r>
              <a:rPr lang="cs-CZ" dirty="0" err="1">
                <a:latin typeface="Symbol" panose="05050102010706020507" pitchFamily="18" charset="2"/>
                <a:cs typeface="Arial" panose="020B0604020202020204" pitchFamily="34" charset="0"/>
              </a:rPr>
              <a:t>s</a:t>
            </a:r>
            <a:r>
              <a:rPr lang="cs-CZ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cs-CZ" dirty="0" err="1" smtClean="0">
                <a:latin typeface="Symbol" panose="05050102010706020507" pitchFamily="18" charset="2"/>
                <a:cs typeface="Arial" panose="020B0604020202020204" pitchFamily="34" charset="0"/>
              </a:rPr>
              <a:t>s</a:t>
            </a:r>
            <a:r>
              <a:rPr lang="cs-CZ" baseline="-25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) kolem odhadnuté hodnoty měřené veličiny se </a:t>
            </a: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skutečná (správná) hodnota měřené veličiny nachází s pravděpodobností p = 0.58</a:t>
            </a:r>
            <a:endParaRPr lang="cs-C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Obráze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00" y="2031182"/>
            <a:ext cx="388500" cy="369360"/>
          </a:xfrm>
          <a:prstGeom prst="rect">
            <a:avLst/>
          </a:prstGeom>
        </p:spPr>
      </p:pic>
      <p:pic>
        <p:nvPicPr>
          <p:cNvPr id="9" name="Obráze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200" y="2502488"/>
            <a:ext cx="1554000" cy="447120"/>
          </a:xfrm>
          <a:prstGeom prst="rect">
            <a:avLst/>
          </a:prstGeom>
        </p:spPr>
      </p:pic>
      <p:pic>
        <p:nvPicPr>
          <p:cNvPr id="11" name="Obráze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3138" y="3400934"/>
            <a:ext cx="1709400" cy="320760"/>
          </a:xfrm>
          <a:prstGeom prst="rect">
            <a:avLst/>
          </a:prstGeom>
        </p:spPr>
      </p:pic>
      <p:pic>
        <p:nvPicPr>
          <p:cNvPr id="12" name="Obrázek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6456" y="4524268"/>
            <a:ext cx="2719500" cy="777600"/>
          </a:xfrm>
          <a:prstGeom prst="rect">
            <a:avLst/>
          </a:prstGeom>
        </p:spPr>
      </p:pic>
      <p:pic>
        <p:nvPicPr>
          <p:cNvPr id="14" name="Obrázek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1690" y="3076082"/>
            <a:ext cx="2136750" cy="903960"/>
          </a:xfrm>
          <a:prstGeom prst="rect">
            <a:avLst/>
          </a:prstGeom>
        </p:spPr>
      </p:pic>
      <p:pic>
        <p:nvPicPr>
          <p:cNvPr id="16" name="Obrázek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9999" y="5253840"/>
            <a:ext cx="1942500" cy="991440"/>
          </a:xfrm>
          <a:prstGeom prst="rect">
            <a:avLst/>
          </a:prstGeom>
        </p:spPr>
      </p:pic>
      <p:sp>
        <p:nvSpPr>
          <p:cNvPr id="20" name="Obdélník 19"/>
          <p:cNvSpPr/>
          <p:nvPr/>
        </p:nvSpPr>
        <p:spPr bwMode="auto">
          <a:xfrm>
            <a:off x="4860000" y="5291999"/>
            <a:ext cx="1942500" cy="936000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cs-CZ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bdélník 20"/>
          <p:cNvSpPr/>
          <p:nvPr/>
        </p:nvSpPr>
        <p:spPr bwMode="auto">
          <a:xfrm>
            <a:off x="3240000" y="3096000"/>
            <a:ext cx="2160000" cy="864000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cs-CZ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23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"/>
          <p:cNvSpPr>
            <a:spLocks noChangeArrowheads="1"/>
          </p:cNvSpPr>
          <p:nvPr/>
        </p:nvSpPr>
        <p:spPr bwMode="auto">
          <a:xfrm>
            <a:off x="180000" y="180000"/>
            <a:ext cx="10440000" cy="720000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lIns="360000" anchor="ctr"/>
          <a:lstStyle/>
          <a:p>
            <a:r>
              <a:rPr lang="cs-CZ" sz="2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Třída přesnosti</a:t>
            </a:r>
            <a:endParaRPr lang="en-US" sz="2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ovéPole 1"/>
          <p:cNvSpPr txBox="1"/>
          <p:nvPr/>
        </p:nvSpPr>
        <p:spPr bwMode="auto">
          <a:xfrm>
            <a:off x="719999" y="1440000"/>
            <a:ext cx="9302547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třída přesnosti					rozsah stupnice</a:t>
            </a:r>
          </a:p>
          <a:p>
            <a:endParaRPr lang="cs-CZ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cs-CZ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Příklad:	Rozsah ampérmetru je </a:t>
            </a:r>
            <a:r>
              <a:rPr lang="cs-CZ" i="1" dirty="0" smtClean="0">
                <a:latin typeface="Arial" panose="020B0604020202020204" pitchFamily="34" charset="0"/>
                <a:cs typeface="Arial" panose="020B0604020202020204" pitchFamily="34" charset="0"/>
              </a:rPr>
              <a:t> R</a:t>
            </a: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 = 3 A, třída přesnosti </a:t>
            </a:r>
            <a:r>
              <a:rPr lang="cs-CZ" i="1" dirty="0" smtClean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 = 1.5.</a:t>
            </a:r>
          </a:p>
          <a:p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	Absolutní chyba (nejistota) měření proudu na tomto rozsahu je:</a:t>
            </a:r>
          </a:p>
          <a:p>
            <a:endParaRPr lang="cs-CZ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cs-CZ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Poznámka:	Z důvodů minimalizace relativní chyby (nejistoty) měření je nutno měřit </a:t>
            </a:r>
          </a:p>
          <a:p>
            <a:pPr lvl="4"/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v </a:t>
            </a:r>
            <a:r>
              <a:rPr lang="cs-CZ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horní polovině stupnice</a:t>
            </a: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 ručkového měřicího přístroje </a:t>
            </a:r>
          </a:p>
          <a:p>
            <a:endParaRPr lang="cs-CZ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dělení měřicích přístrojů podle třídy přesnosti:</a:t>
            </a:r>
            <a:endParaRPr lang="cs-C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00" y="1319479"/>
            <a:ext cx="1709400" cy="622080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156" y="1474999"/>
            <a:ext cx="310800" cy="311040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4910" y="3021779"/>
            <a:ext cx="4040401" cy="806760"/>
          </a:xfrm>
          <a:prstGeom prst="rect">
            <a:avLst/>
          </a:prstGeom>
        </p:spPr>
      </p:pic>
      <p:graphicFrame>
        <p:nvGraphicFramePr>
          <p:cNvPr id="7" name="Tabulk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3646518"/>
              </p:ext>
            </p:extLst>
          </p:nvPr>
        </p:nvGraphicFramePr>
        <p:xfrm>
          <a:off x="6118164" y="4752000"/>
          <a:ext cx="4322620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1310"/>
                <a:gridCol w="2161310"/>
              </a:tblGrid>
              <a:tr h="181506">
                <a:tc>
                  <a:txBody>
                    <a:bodyPr/>
                    <a:lstStyle/>
                    <a:p>
                      <a:pPr algn="ctr"/>
                      <a:r>
                        <a:rPr lang="cs-CZ" sz="16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cs-CZ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kategorie</a:t>
                      </a:r>
                      <a:endParaRPr lang="cs-CZ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51255">
                <a:tc>
                  <a:txBody>
                    <a:bodyPr/>
                    <a:lstStyle/>
                    <a:p>
                      <a:pPr algn="ctr"/>
                      <a:r>
                        <a:rPr lang="cs-CZ" sz="14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</a:t>
                      </a:r>
                      <a:endParaRPr lang="cs-CZ" sz="1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etalony, normály</a:t>
                      </a:r>
                      <a:endParaRPr lang="cs-CZ" sz="1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151255">
                <a:tc>
                  <a:txBody>
                    <a:bodyPr/>
                    <a:lstStyle/>
                    <a:p>
                      <a:pPr algn="ctr"/>
                      <a:r>
                        <a:rPr lang="cs-CZ" sz="14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</a:t>
                      </a:r>
                      <a:endParaRPr lang="cs-CZ" sz="1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cejchovní</a:t>
                      </a:r>
                      <a:endParaRPr lang="cs-CZ" sz="1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151255">
                <a:tc>
                  <a:txBody>
                    <a:bodyPr/>
                    <a:lstStyle/>
                    <a:p>
                      <a:pPr algn="ctr"/>
                      <a:r>
                        <a:rPr lang="cs-CZ" sz="14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  <a:endParaRPr lang="cs-CZ" sz="1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993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laboratorní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151255">
                <a:tc>
                  <a:txBody>
                    <a:bodyPr/>
                    <a:lstStyle/>
                    <a:p>
                      <a:pPr algn="ctr"/>
                      <a:r>
                        <a:rPr lang="cs-CZ" sz="14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cs-CZ" sz="1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laboratorní</a:t>
                      </a:r>
                      <a:endParaRPr lang="cs-CZ" sz="1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151255">
                <a:tc>
                  <a:txBody>
                    <a:bodyPr/>
                    <a:lstStyle/>
                    <a:p>
                      <a:pPr algn="ctr"/>
                      <a:r>
                        <a:rPr lang="cs-CZ" sz="14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</a:t>
                      </a:r>
                      <a:endParaRPr lang="cs-CZ" sz="1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provozní</a:t>
                      </a:r>
                      <a:endParaRPr lang="cs-CZ" sz="1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151255">
                <a:tc>
                  <a:txBody>
                    <a:bodyPr/>
                    <a:lstStyle/>
                    <a:p>
                      <a:pPr algn="ctr"/>
                      <a:r>
                        <a:rPr lang="cs-CZ" sz="14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</a:t>
                      </a:r>
                      <a:endParaRPr lang="cs-CZ" sz="1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provozní</a:t>
                      </a:r>
                      <a:endParaRPr lang="cs-CZ" sz="1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49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"/>
          <p:cNvSpPr>
            <a:spLocks noChangeArrowheads="1"/>
          </p:cNvSpPr>
          <p:nvPr/>
        </p:nvSpPr>
        <p:spPr bwMode="auto">
          <a:xfrm>
            <a:off x="180000" y="180000"/>
            <a:ext cx="10440000" cy="720000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lIns="360000" anchor="ctr"/>
          <a:lstStyle/>
          <a:p>
            <a:r>
              <a:rPr lang="cs-CZ" sz="2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Značení elektrických přístrojů</a:t>
            </a:r>
            <a:endParaRPr lang="en-US" sz="2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ovéPole 1"/>
          <p:cNvSpPr txBox="1"/>
          <p:nvPr/>
        </p:nvSpPr>
        <p:spPr bwMode="auto">
          <a:xfrm>
            <a:off x="719999" y="1440000"/>
            <a:ext cx="5040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J. Brož a kol.: Základy fyzikálních měření I, SPN Praha 1967, tab. 1.2, str. 208</a:t>
            </a:r>
          </a:p>
        </p:txBody>
      </p:sp>
      <p:graphicFrame>
        <p:nvGraphicFramePr>
          <p:cNvPr id="9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466103"/>
              </p:ext>
            </p:extLst>
          </p:nvPr>
        </p:nvGraphicFramePr>
        <p:xfrm>
          <a:off x="1079241" y="2160000"/>
          <a:ext cx="3600000" cy="198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Photo Editor Photo" r:id="rId3" imgW="8819048" imgH="4866667" progId="MSPhotoEd.3">
                  <p:embed/>
                </p:oleObj>
              </mc:Choice>
              <mc:Fallback>
                <p:oleObj name="Photo Editor Photo" r:id="rId3" imgW="8819048" imgH="4866667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241" y="2160000"/>
                        <a:ext cx="3600000" cy="1987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2" descr="SCAN00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000" y="1260000"/>
            <a:ext cx="4751387" cy="561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Obrázek 7"/>
          <p:cNvPicPr>
            <a:picLocks noChangeAspect="1"/>
          </p:cNvPicPr>
          <p:nvPr/>
        </p:nvPicPr>
        <p:blipFill rotWithShape="1">
          <a:blip r:embed="rId6"/>
          <a:srcRect l="6322" t="11225" r="5628" b="37653"/>
          <a:stretch/>
        </p:blipFill>
        <p:spPr>
          <a:xfrm>
            <a:off x="1079241" y="4680000"/>
            <a:ext cx="3600000" cy="2082579"/>
          </a:xfrm>
          <a:prstGeom prst="rect">
            <a:avLst/>
          </a:prstGeom>
        </p:spPr>
      </p:pic>
      <p:sp>
        <p:nvSpPr>
          <p:cNvPr id="11" name="Ovál 10"/>
          <p:cNvSpPr/>
          <p:nvPr/>
        </p:nvSpPr>
        <p:spPr>
          <a:xfrm>
            <a:off x="1547466" y="3887312"/>
            <a:ext cx="241070" cy="241070"/>
          </a:xfrm>
          <a:prstGeom prst="ellipse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vál 12"/>
          <p:cNvSpPr/>
          <p:nvPr/>
        </p:nvSpPr>
        <p:spPr>
          <a:xfrm>
            <a:off x="3786360" y="6101269"/>
            <a:ext cx="241070" cy="241070"/>
          </a:xfrm>
          <a:prstGeom prst="ellipse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TextovéPole 11"/>
          <p:cNvSpPr txBox="1"/>
          <p:nvPr/>
        </p:nvSpPr>
        <p:spPr bwMode="auto">
          <a:xfrm>
            <a:off x="1761179" y="4228940"/>
            <a:ext cx="22361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třída přesnosti</a:t>
            </a:r>
            <a:endParaRPr lang="cs-CZ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vál 20"/>
          <p:cNvSpPr/>
          <p:nvPr/>
        </p:nvSpPr>
        <p:spPr>
          <a:xfrm>
            <a:off x="9439014" y="5843572"/>
            <a:ext cx="316157" cy="316157"/>
          </a:xfrm>
          <a:prstGeom prst="ellipse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0312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"/>
          <p:cNvSpPr>
            <a:spLocks noChangeArrowheads="1"/>
          </p:cNvSpPr>
          <p:nvPr/>
        </p:nvSpPr>
        <p:spPr bwMode="auto">
          <a:xfrm>
            <a:off x="180000" y="180000"/>
            <a:ext cx="10440000" cy="720000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lIns="360000" anchor="ctr"/>
          <a:lstStyle/>
          <a:p>
            <a:r>
              <a:rPr lang="cs-CZ" sz="2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Zobecnění třídy přesnosti i na další měřicí přístroje</a:t>
            </a:r>
            <a:endParaRPr lang="en-US" sz="2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ovéPole 15"/>
          <p:cNvSpPr txBox="1"/>
          <p:nvPr/>
        </p:nvSpPr>
        <p:spPr bwMode="auto">
          <a:xfrm>
            <a:off x="719999" y="1440000"/>
            <a:ext cx="7622600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třída přesnosti					rozsah stupnice</a:t>
            </a:r>
          </a:p>
          <a:p>
            <a:endParaRPr lang="cs-CZ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cs-CZ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cs-CZ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odhad absolutní chyby z dělení stupnice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předpokládáme rovnoměrné dělení stupnice v intervalu (-</a:t>
            </a:r>
            <a:r>
              <a:rPr lang="cs-CZ" i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cs-CZ" i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endParaRPr lang="cs-CZ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cs-CZ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volíme </a:t>
            </a:r>
            <a:r>
              <a:rPr lang="cs-CZ" i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cs-CZ" dirty="0" smtClean="0">
                <a:latin typeface="Symbol" panose="05050102010706020507" pitchFamily="18" charset="2"/>
                <a:cs typeface="Arial" panose="020B0604020202020204" pitchFamily="34" charset="0"/>
              </a:rPr>
              <a:t>D</a:t>
            </a: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 = nejjemnější dílek stupnice</a:t>
            </a:r>
          </a:p>
          <a:p>
            <a:pPr lvl="1"/>
            <a:endParaRPr lang="cs-CZ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cs-CZ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potom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				</a:t>
            </a: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„polovina nejmenšího dílku“</a:t>
            </a:r>
          </a:p>
          <a:p>
            <a:endParaRPr lang="cs-CZ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cs-CZ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Obrázek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00" y="1319479"/>
            <a:ext cx="1709400" cy="622080"/>
          </a:xfrm>
          <a:prstGeom prst="rect">
            <a:avLst/>
          </a:prstGeom>
        </p:spPr>
      </p:pic>
      <p:pic>
        <p:nvPicPr>
          <p:cNvPr id="18" name="Obrázek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156" y="1474999"/>
            <a:ext cx="310800" cy="311040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052" y="4489397"/>
            <a:ext cx="2292150" cy="835920"/>
          </a:xfrm>
          <a:prstGeom prst="rect">
            <a:avLst/>
          </a:prstGeom>
        </p:spPr>
      </p:pic>
      <p:sp>
        <p:nvSpPr>
          <p:cNvPr id="19" name="Obdélník 18"/>
          <p:cNvSpPr/>
          <p:nvPr/>
        </p:nvSpPr>
        <p:spPr bwMode="auto">
          <a:xfrm>
            <a:off x="2160000" y="4500000"/>
            <a:ext cx="2340000" cy="828000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cs-CZ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84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"/>
          <p:cNvSpPr>
            <a:spLocks noChangeArrowheads="1"/>
          </p:cNvSpPr>
          <p:nvPr/>
        </p:nvSpPr>
        <p:spPr bwMode="auto">
          <a:xfrm>
            <a:off x="180000" y="180000"/>
            <a:ext cx="10440000" cy="720000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lIns="360000" anchor="ctr"/>
          <a:lstStyle/>
          <a:p>
            <a:r>
              <a:rPr lang="cs-CZ" sz="2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Zobecnění třídy přesnosti i na další měřicí přístroje</a:t>
            </a:r>
            <a:endParaRPr lang="en-US" sz="2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ovéPole 15"/>
          <p:cNvSpPr txBox="1"/>
          <p:nvPr/>
        </p:nvSpPr>
        <p:spPr bwMode="auto">
          <a:xfrm>
            <a:off x="719999" y="1440000"/>
            <a:ext cx="93600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Příklad	Při měření posuvným měřidlem je D = 0.1 mm.</a:t>
            </a:r>
          </a:p>
          <a:p>
            <a:pPr lvl="4"/>
            <a:endParaRPr lang="cs-CZ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4"/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Chybu měření pak odhadneme jako:</a:t>
            </a:r>
            <a:endParaRPr lang="cs-CZ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6502218"/>
              </p:ext>
            </p:extLst>
          </p:nvPr>
        </p:nvGraphicFramePr>
        <p:xfrm>
          <a:off x="719999" y="2880000"/>
          <a:ext cx="5040000" cy="37640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Photo Editor Photo" r:id="rId3" imgW="8430802" imgH="6295238" progId="MSPhotoEd.3">
                  <p:embed/>
                </p:oleObj>
              </mc:Choice>
              <mc:Fallback>
                <p:oleObj name="Photo Editor Photo" r:id="rId3" imgW="8430802" imgH="6295238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999" y="2880000"/>
                        <a:ext cx="5040000" cy="37640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Obrázek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4387" y="1851787"/>
            <a:ext cx="3263400" cy="68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3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Přímá spojnice 116"/>
          <p:cNvCxnSpPr/>
          <p:nvPr/>
        </p:nvCxnSpPr>
        <p:spPr>
          <a:xfrm>
            <a:off x="3420000" y="4644000"/>
            <a:ext cx="0" cy="936000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15"/>
          <p:cNvSpPr>
            <a:spLocks noChangeArrowheads="1"/>
          </p:cNvSpPr>
          <p:nvPr/>
        </p:nvSpPr>
        <p:spPr bwMode="auto">
          <a:xfrm>
            <a:off x="180000" y="180000"/>
            <a:ext cx="10440000" cy="720000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lIns="360000" anchor="ctr"/>
          <a:lstStyle/>
          <a:p>
            <a:r>
              <a:rPr lang="cs-CZ" sz="2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Zobecnění třídy přesnosti i na další měřicí přístroje</a:t>
            </a:r>
            <a:endParaRPr lang="en-US" sz="2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ovéPole 15"/>
          <p:cNvSpPr txBox="1"/>
          <p:nvPr/>
        </p:nvSpPr>
        <p:spPr bwMode="auto">
          <a:xfrm>
            <a:off x="719999" y="1440000"/>
            <a:ext cx="9360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nonius (Vernier)</a:t>
            </a:r>
          </a:p>
        </p:txBody>
      </p:sp>
      <p:pic>
        <p:nvPicPr>
          <p:cNvPr id="6" name="Picture 86" descr="Výsledek obrázku pro vernier sca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23"/>
          <a:stretch>
            <a:fillRect/>
          </a:stretch>
        </p:blipFill>
        <p:spPr bwMode="auto">
          <a:xfrm>
            <a:off x="5760000" y="360000"/>
            <a:ext cx="5040000" cy="4558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Obrázek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565" y="3467316"/>
            <a:ext cx="893550" cy="592920"/>
          </a:xfrm>
          <a:prstGeom prst="rect">
            <a:avLst/>
          </a:prstGeom>
        </p:spPr>
      </p:pic>
      <p:pic>
        <p:nvPicPr>
          <p:cNvPr id="61" name="Obrázek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682" y="3399276"/>
            <a:ext cx="893550" cy="729000"/>
          </a:xfrm>
          <a:prstGeom prst="rect">
            <a:avLst/>
          </a:prstGeom>
        </p:spPr>
      </p:pic>
      <p:grpSp>
        <p:nvGrpSpPr>
          <p:cNvPr id="115" name="Skupina 114"/>
          <p:cNvGrpSpPr/>
          <p:nvPr/>
        </p:nvGrpSpPr>
        <p:grpSpPr>
          <a:xfrm>
            <a:off x="972000" y="5220000"/>
            <a:ext cx="3600000" cy="595777"/>
            <a:chOff x="720000" y="5220000"/>
            <a:chExt cx="3600000" cy="595777"/>
          </a:xfrm>
        </p:grpSpPr>
        <p:cxnSp>
          <p:nvCxnSpPr>
            <p:cNvPr id="63" name="Přímá spojnice 62"/>
            <p:cNvCxnSpPr/>
            <p:nvPr/>
          </p:nvCxnSpPr>
          <p:spPr>
            <a:xfrm>
              <a:off x="900000" y="5220000"/>
              <a:ext cx="3240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Přímá spojnice 85"/>
            <p:cNvCxnSpPr/>
            <p:nvPr/>
          </p:nvCxnSpPr>
          <p:spPr>
            <a:xfrm>
              <a:off x="900000" y="5220000"/>
              <a:ext cx="0" cy="2880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Přímá spojnice 86"/>
            <p:cNvCxnSpPr/>
            <p:nvPr/>
          </p:nvCxnSpPr>
          <p:spPr>
            <a:xfrm>
              <a:off x="1224000" y="5220000"/>
              <a:ext cx="0" cy="2880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Přímá spojnice 87"/>
            <p:cNvCxnSpPr/>
            <p:nvPr/>
          </p:nvCxnSpPr>
          <p:spPr>
            <a:xfrm>
              <a:off x="1548000" y="5220000"/>
              <a:ext cx="0" cy="2880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Přímá spojnice 88"/>
            <p:cNvCxnSpPr/>
            <p:nvPr/>
          </p:nvCxnSpPr>
          <p:spPr>
            <a:xfrm>
              <a:off x="1872000" y="5220000"/>
              <a:ext cx="0" cy="2880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Přímá spojnice 89"/>
            <p:cNvCxnSpPr/>
            <p:nvPr/>
          </p:nvCxnSpPr>
          <p:spPr>
            <a:xfrm>
              <a:off x="2196000" y="5220000"/>
              <a:ext cx="0" cy="2880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Přímá spojnice 90"/>
            <p:cNvCxnSpPr/>
            <p:nvPr/>
          </p:nvCxnSpPr>
          <p:spPr>
            <a:xfrm>
              <a:off x="2520000" y="5220000"/>
              <a:ext cx="0" cy="2880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Přímá spojnice 91"/>
            <p:cNvCxnSpPr/>
            <p:nvPr/>
          </p:nvCxnSpPr>
          <p:spPr>
            <a:xfrm>
              <a:off x="2844000" y="5223818"/>
              <a:ext cx="0" cy="2880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Přímá spojnice 92"/>
            <p:cNvCxnSpPr/>
            <p:nvPr/>
          </p:nvCxnSpPr>
          <p:spPr>
            <a:xfrm>
              <a:off x="3168000" y="5220000"/>
              <a:ext cx="0" cy="2880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Přímá spojnice 93"/>
            <p:cNvCxnSpPr/>
            <p:nvPr/>
          </p:nvCxnSpPr>
          <p:spPr>
            <a:xfrm>
              <a:off x="3492000" y="5220000"/>
              <a:ext cx="0" cy="2880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Přímá spojnice 94"/>
            <p:cNvCxnSpPr/>
            <p:nvPr/>
          </p:nvCxnSpPr>
          <p:spPr>
            <a:xfrm>
              <a:off x="3816000" y="5223818"/>
              <a:ext cx="0" cy="2880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Přímá spojnice 95"/>
            <p:cNvCxnSpPr/>
            <p:nvPr/>
          </p:nvCxnSpPr>
          <p:spPr>
            <a:xfrm>
              <a:off x="4140000" y="5220000"/>
              <a:ext cx="0" cy="2880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ovéPole 96"/>
            <p:cNvSpPr txBox="1"/>
            <p:nvPr/>
          </p:nvSpPr>
          <p:spPr bwMode="auto">
            <a:xfrm>
              <a:off x="720000" y="5508000"/>
              <a:ext cx="36000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cs-CZ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cs-CZ" sz="14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TextovéPole 97"/>
            <p:cNvSpPr txBox="1"/>
            <p:nvPr/>
          </p:nvSpPr>
          <p:spPr bwMode="auto">
            <a:xfrm>
              <a:off x="1044000" y="5508000"/>
              <a:ext cx="36000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cs-CZ" sz="14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cs-CZ" sz="14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TextovéPole 98"/>
            <p:cNvSpPr txBox="1"/>
            <p:nvPr/>
          </p:nvSpPr>
          <p:spPr bwMode="auto">
            <a:xfrm>
              <a:off x="1368000" y="5508000"/>
              <a:ext cx="36000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cs-CZ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cs-CZ" sz="14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TextovéPole 99"/>
            <p:cNvSpPr txBox="1"/>
            <p:nvPr/>
          </p:nvSpPr>
          <p:spPr bwMode="auto">
            <a:xfrm>
              <a:off x="2340000" y="5508000"/>
              <a:ext cx="36000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cs-CZ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cs-CZ" sz="14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TextovéPole 100"/>
            <p:cNvSpPr txBox="1"/>
            <p:nvPr/>
          </p:nvSpPr>
          <p:spPr bwMode="auto">
            <a:xfrm>
              <a:off x="2664000" y="5508000"/>
              <a:ext cx="36000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cs-CZ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endParaRPr lang="cs-CZ" sz="14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TextovéPole 101"/>
            <p:cNvSpPr txBox="1"/>
            <p:nvPr/>
          </p:nvSpPr>
          <p:spPr bwMode="auto">
            <a:xfrm>
              <a:off x="2988000" y="5508000"/>
              <a:ext cx="36000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cs-CZ" sz="1400" dirty="0" smtClean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endParaRPr lang="cs-CZ" sz="1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TextovéPole 102"/>
            <p:cNvSpPr txBox="1"/>
            <p:nvPr/>
          </p:nvSpPr>
          <p:spPr bwMode="auto">
            <a:xfrm>
              <a:off x="3312000" y="5508000"/>
              <a:ext cx="36000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cs-CZ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endParaRPr lang="cs-CZ" sz="14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TextovéPole 103"/>
            <p:cNvSpPr txBox="1"/>
            <p:nvPr/>
          </p:nvSpPr>
          <p:spPr bwMode="auto">
            <a:xfrm>
              <a:off x="3636000" y="5508000"/>
              <a:ext cx="36000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cs-CZ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  <a:endParaRPr lang="cs-CZ" sz="14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TextovéPole 104"/>
            <p:cNvSpPr txBox="1"/>
            <p:nvPr/>
          </p:nvSpPr>
          <p:spPr bwMode="auto">
            <a:xfrm>
              <a:off x="3960000" y="5508000"/>
              <a:ext cx="36000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cs-CZ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lang="cs-CZ" sz="14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TextovéPole 105"/>
            <p:cNvSpPr txBox="1"/>
            <p:nvPr/>
          </p:nvSpPr>
          <p:spPr bwMode="auto">
            <a:xfrm>
              <a:off x="1692000" y="5508000"/>
              <a:ext cx="36000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cs-CZ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cs-CZ" sz="14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TextovéPole 106"/>
            <p:cNvSpPr txBox="1"/>
            <p:nvPr/>
          </p:nvSpPr>
          <p:spPr bwMode="auto">
            <a:xfrm>
              <a:off x="2016000" y="5508000"/>
              <a:ext cx="36000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cs-CZ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cs-CZ" sz="14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12" name="Přímá spojnice 111"/>
          <p:cNvCxnSpPr/>
          <p:nvPr/>
        </p:nvCxnSpPr>
        <p:spPr>
          <a:xfrm>
            <a:off x="900000" y="2952000"/>
            <a:ext cx="324000" cy="0"/>
          </a:xfrm>
          <a:prstGeom prst="line">
            <a:avLst/>
          </a:prstGeom>
          <a:ln w="1270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ovéPole 112"/>
          <p:cNvSpPr txBox="1"/>
          <p:nvPr/>
        </p:nvSpPr>
        <p:spPr bwMode="auto">
          <a:xfrm>
            <a:off x="882000" y="2664000"/>
            <a:ext cx="360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cs-CZ" sz="1400" dirty="0" smtClean="0">
                <a:solidFill>
                  <a:srgbClr val="0070C0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D</a:t>
            </a:r>
            <a:endParaRPr lang="cs-CZ" sz="1400" dirty="0" smtClean="0">
              <a:solidFill>
                <a:srgbClr val="0070C0"/>
              </a:solidFill>
              <a:latin typeface="Symbol" panose="05050102010706020507" pitchFamily="18" charset="2"/>
              <a:cs typeface="Arial" panose="020B0604020202020204" pitchFamily="34" charset="0"/>
            </a:endParaRPr>
          </a:p>
        </p:txBody>
      </p:sp>
      <p:cxnSp>
        <p:nvCxnSpPr>
          <p:cNvPr id="118" name="Přímá spojnice 117"/>
          <p:cNvCxnSpPr/>
          <p:nvPr/>
        </p:nvCxnSpPr>
        <p:spPr>
          <a:xfrm>
            <a:off x="900000" y="5364000"/>
            <a:ext cx="252000" cy="0"/>
          </a:xfrm>
          <a:prstGeom prst="line">
            <a:avLst/>
          </a:prstGeom>
          <a:ln w="1270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Přímá spojnice 118"/>
          <p:cNvCxnSpPr/>
          <p:nvPr/>
        </p:nvCxnSpPr>
        <p:spPr>
          <a:xfrm>
            <a:off x="900000" y="5040000"/>
            <a:ext cx="0" cy="468000"/>
          </a:xfrm>
          <a:prstGeom prst="line">
            <a:avLst/>
          </a:prstGeom>
          <a:ln w="63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ovéPole 119"/>
          <p:cNvSpPr txBox="1"/>
          <p:nvPr/>
        </p:nvSpPr>
        <p:spPr bwMode="auto">
          <a:xfrm>
            <a:off x="846000" y="5040000"/>
            <a:ext cx="360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70C0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d</a:t>
            </a:r>
            <a:endParaRPr lang="cs-CZ" sz="1400" dirty="0" smtClean="0">
              <a:solidFill>
                <a:srgbClr val="0070C0"/>
              </a:solidFill>
              <a:latin typeface="Symbol" panose="05050102010706020507" pitchFamily="18" charset="2"/>
              <a:cs typeface="Arial" panose="020B0604020202020204" pitchFamily="34" charset="0"/>
            </a:endParaRPr>
          </a:p>
        </p:txBody>
      </p:sp>
      <p:grpSp>
        <p:nvGrpSpPr>
          <p:cNvPr id="122" name="Skupina 121"/>
          <p:cNvGrpSpPr/>
          <p:nvPr/>
        </p:nvGrpSpPr>
        <p:grpSpPr>
          <a:xfrm>
            <a:off x="720000" y="1872000"/>
            <a:ext cx="4320000" cy="1423777"/>
            <a:chOff x="720000" y="1872000"/>
            <a:chExt cx="4320000" cy="1423777"/>
          </a:xfrm>
        </p:grpSpPr>
        <p:grpSp>
          <p:nvGrpSpPr>
            <p:cNvPr id="111" name="Skupina 110"/>
            <p:cNvGrpSpPr/>
            <p:nvPr/>
          </p:nvGrpSpPr>
          <p:grpSpPr>
            <a:xfrm>
              <a:off x="720000" y="1872000"/>
              <a:ext cx="4320000" cy="1423777"/>
              <a:chOff x="720000" y="1872000"/>
              <a:chExt cx="4320000" cy="1423777"/>
            </a:xfrm>
          </p:grpSpPr>
          <p:cxnSp>
            <p:nvCxnSpPr>
              <p:cNvPr id="4" name="Přímá spojnice 3"/>
              <p:cNvCxnSpPr/>
              <p:nvPr/>
            </p:nvCxnSpPr>
            <p:spPr>
              <a:xfrm>
                <a:off x="720000" y="2520000"/>
                <a:ext cx="432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Přímá spojnice 9"/>
              <p:cNvCxnSpPr/>
              <p:nvPr/>
            </p:nvCxnSpPr>
            <p:spPr>
              <a:xfrm>
                <a:off x="900000" y="2700000"/>
                <a:ext cx="324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Přímá spojnice 6"/>
              <p:cNvCxnSpPr/>
              <p:nvPr/>
            </p:nvCxnSpPr>
            <p:spPr>
              <a:xfrm>
                <a:off x="900000" y="2160000"/>
                <a:ext cx="0" cy="360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Přímá spojnice 11"/>
              <p:cNvCxnSpPr/>
              <p:nvPr/>
            </p:nvCxnSpPr>
            <p:spPr>
              <a:xfrm>
                <a:off x="1260000" y="2232000"/>
                <a:ext cx="0" cy="288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Přímá spojnice 12"/>
              <p:cNvCxnSpPr/>
              <p:nvPr/>
            </p:nvCxnSpPr>
            <p:spPr>
              <a:xfrm>
                <a:off x="1620000" y="2232000"/>
                <a:ext cx="0" cy="288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Přímá spojnice 13"/>
              <p:cNvCxnSpPr/>
              <p:nvPr/>
            </p:nvCxnSpPr>
            <p:spPr>
              <a:xfrm>
                <a:off x="1980000" y="2232000"/>
                <a:ext cx="0" cy="288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Přímá spojnice 14"/>
              <p:cNvCxnSpPr/>
              <p:nvPr/>
            </p:nvCxnSpPr>
            <p:spPr>
              <a:xfrm>
                <a:off x="2340000" y="2232000"/>
                <a:ext cx="0" cy="288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Přímá spojnice 16"/>
              <p:cNvCxnSpPr/>
              <p:nvPr/>
            </p:nvCxnSpPr>
            <p:spPr>
              <a:xfrm>
                <a:off x="2700000" y="2160000"/>
                <a:ext cx="0" cy="360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Přímá spojnice 17"/>
              <p:cNvCxnSpPr/>
              <p:nvPr/>
            </p:nvCxnSpPr>
            <p:spPr>
              <a:xfrm>
                <a:off x="3060000" y="2232000"/>
                <a:ext cx="0" cy="288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Přímá spojnice 18"/>
              <p:cNvCxnSpPr/>
              <p:nvPr/>
            </p:nvCxnSpPr>
            <p:spPr>
              <a:xfrm>
                <a:off x="3420000" y="2232000"/>
                <a:ext cx="0" cy="288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Přímá spojnice 19"/>
              <p:cNvCxnSpPr/>
              <p:nvPr/>
            </p:nvCxnSpPr>
            <p:spPr>
              <a:xfrm>
                <a:off x="3780000" y="2232000"/>
                <a:ext cx="0" cy="288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Přímá spojnice 20"/>
              <p:cNvCxnSpPr/>
              <p:nvPr/>
            </p:nvCxnSpPr>
            <p:spPr>
              <a:xfrm>
                <a:off x="4140000" y="2232000"/>
                <a:ext cx="0" cy="288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Přímá spojnice 21"/>
              <p:cNvCxnSpPr/>
              <p:nvPr/>
            </p:nvCxnSpPr>
            <p:spPr>
              <a:xfrm>
                <a:off x="4500000" y="2160000"/>
                <a:ext cx="0" cy="360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ovéPole 7"/>
              <p:cNvSpPr txBox="1"/>
              <p:nvPr/>
            </p:nvSpPr>
            <p:spPr bwMode="auto">
              <a:xfrm>
                <a:off x="720000" y="1872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endParaRPr lang="cs-CZ" sz="1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TextovéPole 23"/>
              <p:cNvSpPr txBox="1"/>
              <p:nvPr/>
            </p:nvSpPr>
            <p:spPr bwMode="auto">
              <a:xfrm>
                <a:off x="1080000" y="1872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cs-CZ" sz="1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TextovéPole 24"/>
              <p:cNvSpPr txBox="1"/>
              <p:nvPr/>
            </p:nvSpPr>
            <p:spPr bwMode="auto">
              <a:xfrm>
                <a:off x="1440000" y="1872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cs-CZ" sz="1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TextovéPole 25"/>
              <p:cNvSpPr txBox="1"/>
              <p:nvPr/>
            </p:nvSpPr>
            <p:spPr bwMode="auto">
              <a:xfrm>
                <a:off x="2520000" y="1872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endParaRPr lang="cs-CZ" sz="1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TextovéPole 26"/>
              <p:cNvSpPr txBox="1"/>
              <p:nvPr/>
            </p:nvSpPr>
            <p:spPr bwMode="auto">
              <a:xfrm>
                <a:off x="2880000" y="1872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  <a:endParaRPr lang="cs-CZ" sz="1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TextovéPole 27"/>
              <p:cNvSpPr txBox="1"/>
              <p:nvPr/>
            </p:nvSpPr>
            <p:spPr bwMode="auto">
              <a:xfrm>
                <a:off x="3240000" y="1872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7</a:t>
                </a:r>
                <a:endParaRPr lang="cs-CZ" sz="1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TextovéPole 29"/>
              <p:cNvSpPr txBox="1"/>
              <p:nvPr/>
            </p:nvSpPr>
            <p:spPr bwMode="auto">
              <a:xfrm>
                <a:off x="3600000" y="1872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8</a:t>
                </a:r>
                <a:endParaRPr lang="cs-CZ" sz="1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TextovéPole 30"/>
              <p:cNvSpPr txBox="1"/>
              <p:nvPr/>
            </p:nvSpPr>
            <p:spPr bwMode="auto">
              <a:xfrm>
                <a:off x="3960000" y="1872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9</a:t>
                </a:r>
                <a:endParaRPr lang="cs-CZ" sz="1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extovéPole 31"/>
              <p:cNvSpPr txBox="1"/>
              <p:nvPr/>
            </p:nvSpPr>
            <p:spPr bwMode="auto">
              <a:xfrm>
                <a:off x="4320000" y="1872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10</a:t>
                </a:r>
                <a:endParaRPr lang="cs-CZ" sz="1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TextovéPole 32"/>
              <p:cNvSpPr txBox="1"/>
              <p:nvPr/>
            </p:nvSpPr>
            <p:spPr bwMode="auto">
              <a:xfrm>
                <a:off x="1800000" y="1872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cs-CZ" sz="1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TextovéPole 33"/>
              <p:cNvSpPr txBox="1"/>
              <p:nvPr/>
            </p:nvSpPr>
            <p:spPr bwMode="auto">
              <a:xfrm>
                <a:off x="2160000" y="1872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endParaRPr lang="cs-CZ" sz="1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5" name="Přímá spojnice 34"/>
              <p:cNvCxnSpPr/>
              <p:nvPr/>
            </p:nvCxnSpPr>
            <p:spPr>
              <a:xfrm>
                <a:off x="900000" y="2700000"/>
                <a:ext cx="0" cy="288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Přímá spojnice 35"/>
              <p:cNvCxnSpPr/>
              <p:nvPr/>
            </p:nvCxnSpPr>
            <p:spPr>
              <a:xfrm>
                <a:off x="1224000" y="2700000"/>
                <a:ext cx="0" cy="288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Přímá spojnice 36"/>
              <p:cNvCxnSpPr/>
              <p:nvPr/>
            </p:nvCxnSpPr>
            <p:spPr>
              <a:xfrm>
                <a:off x="1548000" y="2700000"/>
                <a:ext cx="0" cy="288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Přímá spojnice 37"/>
              <p:cNvCxnSpPr/>
              <p:nvPr/>
            </p:nvCxnSpPr>
            <p:spPr>
              <a:xfrm>
                <a:off x="1872000" y="2700000"/>
                <a:ext cx="0" cy="288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Přímá spojnice 38"/>
              <p:cNvCxnSpPr/>
              <p:nvPr/>
            </p:nvCxnSpPr>
            <p:spPr>
              <a:xfrm>
                <a:off x="2196000" y="2700000"/>
                <a:ext cx="0" cy="288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Přímá spojnice 39"/>
              <p:cNvCxnSpPr/>
              <p:nvPr/>
            </p:nvCxnSpPr>
            <p:spPr>
              <a:xfrm>
                <a:off x="2520000" y="2700000"/>
                <a:ext cx="0" cy="288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Přímá spojnice 40"/>
              <p:cNvCxnSpPr/>
              <p:nvPr/>
            </p:nvCxnSpPr>
            <p:spPr>
              <a:xfrm>
                <a:off x="2844000" y="2703818"/>
                <a:ext cx="0" cy="288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Přímá spojnice 41"/>
              <p:cNvCxnSpPr/>
              <p:nvPr/>
            </p:nvCxnSpPr>
            <p:spPr>
              <a:xfrm>
                <a:off x="3168000" y="2700000"/>
                <a:ext cx="0" cy="288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Přímá spojnice 42"/>
              <p:cNvCxnSpPr/>
              <p:nvPr/>
            </p:nvCxnSpPr>
            <p:spPr>
              <a:xfrm>
                <a:off x="3492000" y="2700000"/>
                <a:ext cx="0" cy="288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Přímá spojnice 43"/>
              <p:cNvCxnSpPr/>
              <p:nvPr/>
            </p:nvCxnSpPr>
            <p:spPr>
              <a:xfrm>
                <a:off x="3816000" y="2703818"/>
                <a:ext cx="0" cy="288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Přímá spojnice 44"/>
              <p:cNvCxnSpPr/>
              <p:nvPr/>
            </p:nvCxnSpPr>
            <p:spPr>
              <a:xfrm>
                <a:off x="4140000" y="2700000"/>
                <a:ext cx="0" cy="288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ovéPole 45"/>
              <p:cNvSpPr txBox="1"/>
              <p:nvPr/>
            </p:nvSpPr>
            <p:spPr bwMode="auto">
              <a:xfrm>
                <a:off x="720000" y="2988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endParaRPr lang="cs-CZ" sz="1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" name="TextovéPole 46"/>
              <p:cNvSpPr txBox="1"/>
              <p:nvPr/>
            </p:nvSpPr>
            <p:spPr bwMode="auto">
              <a:xfrm>
                <a:off x="1044000" y="2988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cs-CZ" sz="1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TextovéPole 47"/>
              <p:cNvSpPr txBox="1"/>
              <p:nvPr/>
            </p:nvSpPr>
            <p:spPr bwMode="auto">
              <a:xfrm>
                <a:off x="1368000" y="2988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cs-CZ" sz="1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" name="TextovéPole 48"/>
              <p:cNvSpPr txBox="1"/>
              <p:nvPr/>
            </p:nvSpPr>
            <p:spPr bwMode="auto">
              <a:xfrm>
                <a:off x="2340000" y="2988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endParaRPr lang="cs-CZ" sz="1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TextovéPole 49"/>
              <p:cNvSpPr txBox="1"/>
              <p:nvPr/>
            </p:nvSpPr>
            <p:spPr bwMode="auto">
              <a:xfrm>
                <a:off x="2664000" y="2988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  <a:endParaRPr lang="cs-CZ" sz="1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" name="TextovéPole 50"/>
              <p:cNvSpPr txBox="1"/>
              <p:nvPr/>
            </p:nvSpPr>
            <p:spPr bwMode="auto">
              <a:xfrm>
                <a:off x="2988000" y="2988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7</a:t>
                </a:r>
                <a:endParaRPr lang="cs-CZ" sz="1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TextovéPole 51"/>
              <p:cNvSpPr txBox="1"/>
              <p:nvPr/>
            </p:nvSpPr>
            <p:spPr bwMode="auto">
              <a:xfrm>
                <a:off x="3312000" y="2988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8</a:t>
                </a:r>
                <a:endParaRPr lang="cs-CZ" sz="1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TextovéPole 52"/>
              <p:cNvSpPr txBox="1"/>
              <p:nvPr/>
            </p:nvSpPr>
            <p:spPr bwMode="auto">
              <a:xfrm>
                <a:off x="3636000" y="2988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9</a:t>
                </a:r>
                <a:endParaRPr lang="cs-CZ" sz="1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TextovéPole 53"/>
              <p:cNvSpPr txBox="1"/>
              <p:nvPr/>
            </p:nvSpPr>
            <p:spPr bwMode="auto">
              <a:xfrm>
                <a:off x="3960000" y="2988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10</a:t>
                </a:r>
                <a:endParaRPr lang="cs-CZ" sz="1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5" name="TextovéPole 54"/>
              <p:cNvSpPr txBox="1"/>
              <p:nvPr/>
            </p:nvSpPr>
            <p:spPr bwMode="auto">
              <a:xfrm>
                <a:off x="1692000" y="2988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cs-CZ" sz="1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TextovéPole 55"/>
              <p:cNvSpPr txBox="1"/>
              <p:nvPr/>
            </p:nvSpPr>
            <p:spPr bwMode="auto">
              <a:xfrm>
                <a:off x="2016000" y="2988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endParaRPr lang="cs-CZ" sz="1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1" name="TextovéPole 120"/>
            <p:cNvSpPr txBox="1"/>
            <p:nvPr/>
          </p:nvSpPr>
          <p:spPr bwMode="auto">
            <a:xfrm>
              <a:off x="4678494" y="1873168"/>
              <a:ext cx="36000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cs-CZ" sz="14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4" name="Skupina 123"/>
          <p:cNvGrpSpPr/>
          <p:nvPr/>
        </p:nvGrpSpPr>
        <p:grpSpPr>
          <a:xfrm>
            <a:off x="720000" y="4392000"/>
            <a:ext cx="4320000" cy="648000"/>
            <a:chOff x="720000" y="4392000"/>
            <a:chExt cx="4320000" cy="648000"/>
          </a:xfrm>
        </p:grpSpPr>
        <p:grpSp>
          <p:nvGrpSpPr>
            <p:cNvPr id="114" name="Skupina 113"/>
            <p:cNvGrpSpPr/>
            <p:nvPr/>
          </p:nvGrpSpPr>
          <p:grpSpPr>
            <a:xfrm>
              <a:off x="720000" y="4392000"/>
              <a:ext cx="4320000" cy="648000"/>
              <a:chOff x="720000" y="4392000"/>
              <a:chExt cx="4320000" cy="648000"/>
            </a:xfrm>
          </p:grpSpPr>
          <p:cxnSp>
            <p:nvCxnSpPr>
              <p:cNvPr id="62" name="Přímá spojnice 61"/>
              <p:cNvCxnSpPr/>
              <p:nvPr/>
            </p:nvCxnSpPr>
            <p:spPr>
              <a:xfrm>
                <a:off x="720000" y="5040000"/>
                <a:ext cx="432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Přímá spojnice 63"/>
              <p:cNvCxnSpPr/>
              <p:nvPr/>
            </p:nvCxnSpPr>
            <p:spPr>
              <a:xfrm>
                <a:off x="900000" y="4680000"/>
                <a:ext cx="0" cy="360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Přímá spojnice 64"/>
              <p:cNvCxnSpPr/>
              <p:nvPr/>
            </p:nvCxnSpPr>
            <p:spPr>
              <a:xfrm>
                <a:off x="1260000" y="4752000"/>
                <a:ext cx="0" cy="288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Přímá spojnice 65"/>
              <p:cNvCxnSpPr/>
              <p:nvPr/>
            </p:nvCxnSpPr>
            <p:spPr>
              <a:xfrm>
                <a:off x="1620000" y="4752000"/>
                <a:ext cx="0" cy="288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Přímá spojnice 66"/>
              <p:cNvCxnSpPr/>
              <p:nvPr/>
            </p:nvCxnSpPr>
            <p:spPr>
              <a:xfrm>
                <a:off x="1980000" y="4752000"/>
                <a:ext cx="0" cy="288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Přímá spojnice 67"/>
              <p:cNvCxnSpPr/>
              <p:nvPr/>
            </p:nvCxnSpPr>
            <p:spPr>
              <a:xfrm>
                <a:off x="2340000" y="4752000"/>
                <a:ext cx="0" cy="288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Přímá spojnice 68"/>
              <p:cNvCxnSpPr/>
              <p:nvPr/>
            </p:nvCxnSpPr>
            <p:spPr>
              <a:xfrm>
                <a:off x="2700000" y="4680000"/>
                <a:ext cx="0" cy="360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Přímá spojnice 69"/>
              <p:cNvCxnSpPr/>
              <p:nvPr/>
            </p:nvCxnSpPr>
            <p:spPr>
              <a:xfrm>
                <a:off x="3060000" y="4752000"/>
                <a:ext cx="0" cy="288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Přímá spojnice 70"/>
              <p:cNvCxnSpPr/>
              <p:nvPr/>
            </p:nvCxnSpPr>
            <p:spPr>
              <a:xfrm>
                <a:off x="3420000" y="4752000"/>
                <a:ext cx="0" cy="288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Přímá spojnice 71"/>
              <p:cNvCxnSpPr/>
              <p:nvPr/>
            </p:nvCxnSpPr>
            <p:spPr>
              <a:xfrm>
                <a:off x="3780000" y="4752000"/>
                <a:ext cx="0" cy="288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Přímá spojnice 72"/>
              <p:cNvCxnSpPr/>
              <p:nvPr/>
            </p:nvCxnSpPr>
            <p:spPr>
              <a:xfrm>
                <a:off x="4140000" y="4752000"/>
                <a:ext cx="0" cy="288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Přímá spojnice 73"/>
              <p:cNvCxnSpPr/>
              <p:nvPr/>
            </p:nvCxnSpPr>
            <p:spPr>
              <a:xfrm>
                <a:off x="4500000" y="4680000"/>
                <a:ext cx="0" cy="360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ovéPole 74"/>
              <p:cNvSpPr txBox="1"/>
              <p:nvPr/>
            </p:nvSpPr>
            <p:spPr bwMode="auto">
              <a:xfrm>
                <a:off x="720000" y="4392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endParaRPr lang="cs-CZ" sz="1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" name="TextovéPole 75"/>
              <p:cNvSpPr txBox="1"/>
              <p:nvPr/>
            </p:nvSpPr>
            <p:spPr bwMode="auto">
              <a:xfrm>
                <a:off x="1080000" y="4392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cs-CZ" sz="1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" name="TextovéPole 76"/>
              <p:cNvSpPr txBox="1"/>
              <p:nvPr/>
            </p:nvSpPr>
            <p:spPr bwMode="auto">
              <a:xfrm>
                <a:off x="1440000" y="4392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cs-CZ" sz="1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" name="TextovéPole 77"/>
              <p:cNvSpPr txBox="1"/>
              <p:nvPr/>
            </p:nvSpPr>
            <p:spPr bwMode="auto">
              <a:xfrm>
                <a:off x="2520000" y="4392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endParaRPr lang="cs-CZ" sz="1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" name="TextovéPole 78"/>
              <p:cNvSpPr txBox="1"/>
              <p:nvPr/>
            </p:nvSpPr>
            <p:spPr bwMode="auto">
              <a:xfrm>
                <a:off x="2880000" y="4392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  <a:endParaRPr lang="cs-CZ" sz="1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TextovéPole 79"/>
              <p:cNvSpPr txBox="1"/>
              <p:nvPr/>
            </p:nvSpPr>
            <p:spPr bwMode="auto">
              <a:xfrm>
                <a:off x="3240000" y="4392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 smtClean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7</a:t>
                </a:r>
                <a:endParaRPr lang="cs-CZ" sz="1400" dirty="0" smtClean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" name="TextovéPole 80"/>
              <p:cNvSpPr txBox="1"/>
              <p:nvPr/>
            </p:nvSpPr>
            <p:spPr bwMode="auto">
              <a:xfrm>
                <a:off x="3600000" y="4392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8</a:t>
                </a:r>
                <a:endParaRPr lang="cs-CZ" sz="1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TextovéPole 81"/>
              <p:cNvSpPr txBox="1"/>
              <p:nvPr/>
            </p:nvSpPr>
            <p:spPr bwMode="auto">
              <a:xfrm>
                <a:off x="3960000" y="4392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9</a:t>
                </a:r>
                <a:endParaRPr lang="cs-CZ" sz="1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" name="TextovéPole 82"/>
              <p:cNvSpPr txBox="1"/>
              <p:nvPr/>
            </p:nvSpPr>
            <p:spPr bwMode="auto">
              <a:xfrm>
                <a:off x="4320000" y="4392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10</a:t>
                </a:r>
                <a:endParaRPr lang="cs-CZ" sz="1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" name="TextovéPole 83"/>
              <p:cNvSpPr txBox="1"/>
              <p:nvPr/>
            </p:nvSpPr>
            <p:spPr bwMode="auto">
              <a:xfrm>
                <a:off x="1800000" y="4392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cs-CZ" sz="1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" name="TextovéPole 84"/>
              <p:cNvSpPr txBox="1"/>
              <p:nvPr/>
            </p:nvSpPr>
            <p:spPr bwMode="auto">
              <a:xfrm>
                <a:off x="2160000" y="4392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endParaRPr lang="cs-CZ" sz="1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3" name="TextovéPole 122"/>
            <p:cNvSpPr txBox="1"/>
            <p:nvPr/>
          </p:nvSpPr>
          <p:spPr bwMode="auto">
            <a:xfrm>
              <a:off x="4680000" y="4392000"/>
              <a:ext cx="36000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cs-CZ" sz="14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25" name="Obrázek 1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565" y="6103776"/>
            <a:ext cx="1398600" cy="408240"/>
          </a:xfrm>
          <a:prstGeom prst="rect">
            <a:avLst/>
          </a:prstGeom>
        </p:spPr>
      </p:pic>
      <p:pic>
        <p:nvPicPr>
          <p:cNvPr id="126" name="Obrázek 1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8450" y="5982276"/>
            <a:ext cx="893550" cy="651240"/>
          </a:xfrm>
          <a:prstGeom prst="rect">
            <a:avLst/>
          </a:prstGeom>
        </p:spPr>
      </p:pic>
      <p:pic>
        <p:nvPicPr>
          <p:cNvPr id="127" name="Obrázek 1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1532" y="6050316"/>
            <a:ext cx="815850" cy="5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2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iv Office">
  <a:themeElements>
    <a:clrScheme name="Moti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iv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i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wrap="square" rtlCol="0">
        <a:spAutoFit/>
      </a:bodyPr>
      <a:lstStyle>
        <a:defPPr marL="285750" indent="-285750">
          <a:buFont typeface="Arial" panose="020B0604020202020204" pitchFamily="34" charset="0"/>
          <a:buChar char="•"/>
          <a:defRPr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254</TotalTime>
  <Words>412</Words>
  <Application>Microsoft Office PowerPoint</Application>
  <PresentationFormat>Vlastní</PresentationFormat>
  <Paragraphs>217</Paragraphs>
  <Slides>11</Slides>
  <Notes>0</Notes>
  <HiddenSlides>0</HiddenSlides>
  <MMClips>0</MMClips>
  <ScaleCrop>false</ScaleCrop>
  <HeadingPairs>
    <vt:vector size="8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Vložené servery OLE</vt:lpstr>
      </vt:variant>
      <vt:variant>
        <vt:i4>1</vt:i4>
      </vt:variant>
      <vt:variant>
        <vt:lpstr>Nadpisy snímků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Symbol</vt:lpstr>
      <vt:lpstr>Times New Roman</vt:lpstr>
      <vt:lpstr>Motiv Office</vt:lpstr>
      <vt:lpstr>Microsoft Photo Editor 3.0 Photo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peta</dc:creator>
  <cp:lastModifiedBy>peta</cp:lastModifiedBy>
  <cp:revision>29</cp:revision>
  <dcterms:created xsi:type="dcterms:W3CDTF">2019-10-02T09:36:21Z</dcterms:created>
  <dcterms:modified xsi:type="dcterms:W3CDTF">2019-10-08T15:16:14Z</dcterms:modified>
</cp:coreProperties>
</file>